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306" r:id="rId9"/>
    <p:sldId id="289" r:id="rId10"/>
    <p:sldId id="291" r:id="rId11"/>
    <p:sldId id="276" r:id="rId12"/>
    <p:sldId id="286" r:id="rId13"/>
    <p:sldId id="287"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anose="020B0604020202020204" charset="0"/>
      <p:regular r:id="rId40"/>
      <p:bold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08"/>
    <p:restoredTop sz="25693" autoAdjust="0"/>
  </p:normalViewPr>
  <p:slideViewPr>
    <p:cSldViewPr snapToGrid="0">
      <p:cViewPr varScale="1">
        <p:scale>
          <a:sx n="24" d="100"/>
          <a:sy n="24" d="100"/>
        </p:scale>
        <p:origin x="2554" y="3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de-DE" sz="1200" dirty="0">
                <a:solidFill>
                  <a:srgbClr val="67788A"/>
                </a:solidFill>
                <a:highlight>
                  <a:srgbClr val="FFFFFF"/>
                </a:highlight>
              </a:rPr>
              <a:t>Das Geschäftsmodell 3PL rentiert sich mehr, weil </a:t>
            </a:r>
            <a:r>
              <a:rPr lang="de-DE" sz="1200" dirty="0" err="1">
                <a:solidFill>
                  <a:srgbClr val="67788A"/>
                </a:solidFill>
                <a:highlight>
                  <a:srgbClr val="FFFFFF"/>
                </a:highlight>
              </a:rPr>
              <a:t>Instafreight</a:t>
            </a:r>
            <a:r>
              <a:rPr lang="de-DE" sz="1200" dirty="0">
                <a:solidFill>
                  <a:srgbClr val="67788A"/>
                </a:solidFill>
                <a:highlight>
                  <a:srgbClr val="FFFFFF"/>
                </a:highlight>
              </a:rPr>
              <a:t> schon viele Erfahrungen damit gesammelt hat und somit den Prozess zur Kundenauftragserfüllung allmählich optimieren kann. </a:t>
            </a:r>
            <a:br>
              <a:rPr lang="de-DE" sz="1200" dirty="0">
                <a:solidFill>
                  <a:srgbClr val="67788A"/>
                </a:solidFill>
                <a:highlight>
                  <a:srgbClr val="FFFFFF"/>
                </a:highlight>
              </a:rPr>
            </a:br>
            <a:r>
              <a:rPr lang="de-DE" sz="1200" dirty="0">
                <a:solidFill>
                  <a:srgbClr val="67788A"/>
                </a:solidFill>
                <a:highlight>
                  <a:srgbClr val="FFFFFF"/>
                </a:highlight>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a:t>
            </a:r>
            <a:r>
              <a:rPr lang="de-DE" sz="2000" b="0" i="0" dirty="0">
                <a:solidFill>
                  <a:srgbClr val="071133"/>
                </a:solidFill>
                <a:effectLst/>
                <a:latin typeface="inter var"/>
              </a:rPr>
              <a:t>Dienstleister </a:t>
            </a:r>
            <a:r>
              <a:rPr lang="de-DE" sz="1200" dirty="0">
                <a:solidFill>
                  <a:srgbClr val="67788A"/>
                </a:solidFill>
                <a:highlight>
                  <a:srgbClr val="FFFFFF"/>
                </a:highlight>
              </a:rPr>
              <a:t>seine operativen Aktivitäten an diesen Subunternehmen verlagert und  lediglich als Schnittsteller zwischen dem Auftraggeber und ausführenden Logistik-Operateuren dient. Im Jahr 2020 fanden viele Disruptionen in der gesamten Logistik-Kette statt und daher konnte es für </a:t>
            </a:r>
            <a:r>
              <a:rPr lang="de-DE" sz="1200" dirty="0" err="1">
                <a:solidFill>
                  <a:srgbClr val="67788A"/>
                </a:solidFill>
                <a:highlight>
                  <a:srgbClr val="FFFFFF"/>
                </a:highlight>
              </a:rPr>
              <a:t>Instafreight</a:t>
            </a:r>
            <a:r>
              <a:rPr lang="de-DE" sz="1200" dirty="0">
                <a:solidFill>
                  <a:srgbClr val="67788A"/>
                </a:solidFill>
                <a:highlight>
                  <a:srgbClr val="FFFFFF"/>
                </a:highlight>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FontTx/>
              <a:buNone/>
            </a:pPr>
            <a:r>
              <a:rPr lang="de-DE" sz="1200" dirty="0">
                <a:solidFill>
                  <a:srgbClr val="67788A"/>
                </a:solidFill>
                <a:highlight>
                  <a:srgbClr val="FFFFFF"/>
                </a:highlight>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FontTx/>
              <a:buNone/>
            </a:pPr>
            <a:r>
              <a:rPr lang="de-DE" sz="1200" dirty="0">
                <a:solidFill>
                  <a:srgbClr val="67788A"/>
                </a:solidFill>
                <a:highlight>
                  <a:srgbClr val="FFFFFF"/>
                </a:highlight>
              </a:rPr>
              <a:t>    (Quelle: https://forto.com/de/blog/3pl-vs-4pl/)</a:t>
            </a:r>
          </a:p>
          <a:p>
            <a:pPr marL="0" lvl="0" indent="0" algn="l" rtl="0">
              <a:spcBef>
                <a:spcPts val="0"/>
              </a:spcBef>
              <a:spcAft>
                <a:spcPts val="0"/>
              </a:spcAft>
              <a:buFontTx/>
              <a:buNone/>
            </a:pPr>
            <a:r>
              <a:rPr lang="de-DE" sz="1200" dirty="0">
                <a:solidFill>
                  <a:srgbClr val="67788A"/>
                </a:solidFill>
                <a:highlight>
                  <a:srgbClr val="FFFFFF"/>
                </a:highlight>
              </a:rPr>
              <a:t>- Ferner ist die Preisgestaltung bei Kontraktaufträgen(</a:t>
            </a:r>
            <a:r>
              <a:rPr lang="de-DE" sz="1200" dirty="0" err="1">
                <a:solidFill>
                  <a:srgbClr val="67788A"/>
                </a:solidFill>
                <a:highlight>
                  <a:srgbClr val="FFFFFF"/>
                </a:highlight>
              </a:rPr>
              <a:t>custom</a:t>
            </a:r>
            <a:r>
              <a:rPr lang="de-DE" sz="1200" dirty="0">
                <a:solidFill>
                  <a:srgbClr val="67788A"/>
                </a:solidFill>
                <a:highlight>
                  <a:srgbClr val="FFFFFF"/>
                </a:highlight>
              </a:rPr>
              <a:t> rate </a:t>
            </a:r>
            <a:r>
              <a:rPr lang="de-DE" sz="1200" dirty="0" err="1">
                <a:solidFill>
                  <a:srgbClr val="67788A"/>
                </a:solidFill>
                <a:highlight>
                  <a:srgbClr val="FFFFFF"/>
                </a:highlight>
              </a:rPr>
              <a:t>shipment</a:t>
            </a:r>
            <a:r>
              <a:rPr lang="de-DE" sz="1200" dirty="0">
                <a:solidFill>
                  <a:srgbClr val="67788A"/>
                </a:solidFill>
                <a:highlight>
                  <a:srgbClr val="FFFFFF"/>
                </a:highlight>
              </a:rPr>
              <a:t>) noch zu berücksichtigen bei gleichzeitiger Aufrechthaltung der Kundenbindung. Nach unserer Erkenntnis gibt es einen deutlichen Unterschied in dem durchschnittlichen Profit von </a:t>
            </a:r>
            <a:r>
              <a:rPr lang="de-DE" sz="1200" dirty="0" err="1">
                <a:solidFill>
                  <a:srgbClr val="67788A"/>
                </a:solidFill>
                <a:highlight>
                  <a:srgbClr val="FFFFFF"/>
                </a:highlight>
              </a:rPr>
              <a:t>custom</a:t>
            </a:r>
            <a:r>
              <a:rPr lang="de-DE" sz="1200" dirty="0">
                <a:solidFill>
                  <a:srgbClr val="67788A"/>
                </a:solidFill>
                <a:highlight>
                  <a:srgbClr val="FFFFFF"/>
                </a:highlight>
              </a:rPr>
              <a:t> rate </a:t>
            </a:r>
            <a:r>
              <a:rPr lang="de-DE" sz="1200" dirty="0" err="1">
                <a:solidFill>
                  <a:srgbClr val="67788A"/>
                </a:solidFill>
                <a:highlight>
                  <a:srgbClr val="FFFFFF"/>
                </a:highlight>
              </a:rPr>
              <a:t>shipment</a:t>
            </a:r>
            <a:r>
              <a:rPr lang="de-DE" sz="1200" dirty="0">
                <a:solidFill>
                  <a:srgbClr val="67788A"/>
                </a:solidFill>
                <a:highlight>
                  <a:srgbClr val="FFFFFF"/>
                </a:highlight>
              </a:rPr>
              <a:t> (Kontrakauftrag) und </a:t>
            </a:r>
            <a:r>
              <a:rPr lang="de-DE" sz="1200" dirty="0" err="1">
                <a:solidFill>
                  <a:srgbClr val="67788A"/>
                </a:solidFill>
                <a:highlight>
                  <a:srgbClr val="FFFFFF"/>
                </a:highlight>
              </a:rPr>
              <a:t>spot</a:t>
            </a:r>
            <a:r>
              <a:rPr lang="de-DE" sz="1200" dirty="0">
                <a:solidFill>
                  <a:srgbClr val="67788A"/>
                </a:solidFill>
                <a:highlight>
                  <a:srgbClr val="FFFFFF"/>
                </a:highlight>
              </a:rPr>
              <a:t> </a:t>
            </a:r>
            <a:r>
              <a:rPr lang="de-DE" sz="1200" dirty="0" err="1">
                <a:solidFill>
                  <a:srgbClr val="67788A"/>
                </a:solidFill>
                <a:highlight>
                  <a:srgbClr val="FFFFFF"/>
                </a:highlight>
              </a:rPr>
              <a:t>shipment</a:t>
            </a:r>
            <a:r>
              <a:rPr lang="de-DE" sz="1200" dirty="0">
                <a:solidFill>
                  <a:srgbClr val="67788A"/>
                </a:solidFill>
                <a:highlight>
                  <a:srgbClr val="FFFFFF"/>
                </a:highlight>
              </a:rPr>
              <a:t> (Einzelauftrag), also 24,675 Euro/Auftrag bzw. 33,148 Euro/Auftrag. Bei den </a:t>
            </a:r>
            <a:r>
              <a:rPr lang="de-DE" sz="1200" dirty="0" err="1">
                <a:solidFill>
                  <a:srgbClr val="67788A"/>
                </a:solidFill>
                <a:highlight>
                  <a:srgbClr val="FFFFFF"/>
                </a:highlight>
              </a:rPr>
              <a:t>custom</a:t>
            </a:r>
            <a:r>
              <a:rPr lang="de-DE" sz="1200" dirty="0">
                <a:solidFill>
                  <a:srgbClr val="67788A"/>
                </a:solidFill>
                <a:highlight>
                  <a:srgbClr val="FFFFFF"/>
                </a:highlight>
              </a:rPr>
              <a:t> rate </a:t>
            </a:r>
            <a:r>
              <a:rPr lang="de-DE" sz="1200" dirty="0" err="1">
                <a:solidFill>
                  <a:srgbClr val="67788A"/>
                </a:solidFill>
                <a:highlight>
                  <a:srgbClr val="FFFFFF"/>
                </a:highlight>
              </a:rPr>
              <a:t>shipment</a:t>
            </a:r>
            <a:r>
              <a:rPr lang="de-DE" sz="1200" dirty="0">
                <a:solidFill>
                  <a:srgbClr val="67788A"/>
                </a:solidFill>
                <a:highlight>
                  <a:srgbClr val="FFFFFF"/>
                </a:highlight>
              </a:rPr>
              <a:t> muss es mit einem festen Transportpreis durchgeführt werden und somit schwanken sich die Margen stärker. Bei dem Gegenstück der Custom Rate </a:t>
            </a:r>
            <a:r>
              <a:rPr lang="de-DE" sz="1200" dirty="0" err="1">
                <a:solidFill>
                  <a:srgbClr val="67788A"/>
                </a:solidFill>
                <a:highlight>
                  <a:srgbClr val="FFFFFF"/>
                </a:highlight>
              </a:rPr>
              <a:t>shipments</a:t>
            </a:r>
            <a:r>
              <a:rPr lang="de-DE" sz="1200" dirty="0">
                <a:solidFill>
                  <a:srgbClr val="67788A"/>
                </a:solidFill>
                <a:highlight>
                  <a:srgbClr val="FFFFFF"/>
                </a:highlight>
              </a:rPr>
              <a:t>, der Spot </a:t>
            </a:r>
            <a:r>
              <a:rPr lang="de-DE" sz="1200" dirty="0" err="1">
                <a:solidFill>
                  <a:srgbClr val="67788A"/>
                </a:solidFill>
                <a:highlight>
                  <a:srgbClr val="FFFFFF"/>
                </a:highlight>
              </a:rPr>
              <a:t>shipments</a:t>
            </a:r>
            <a:r>
              <a:rPr lang="de-DE" sz="1200" dirty="0">
                <a:solidFill>
                  <a:srgbClr val="67788A"/>
                </a:solidFill>
                <a:highlight>
                  <a:srgbClr val="FFFFFF"/>
                </a:highlight>
              </a:rPr>
              <a:t>, können wir den Preis entsprechend anpassen und ausgleichen. Deswegen kann mit wenigeren </a:t>
            </a:r>
            <a:r>
              <a:rPr lang="de-DE" sz="1200" dirty="0" err="1">
                <a:solidFill>
                  <a:srgbClr val="67788A"/>
                </a:solidFill>
                <a:highlight>
                  <a:srgbClr val="FFFFFF"/>
                </a:highlight>
              </a:rPr>
              <a:t>spot</a:t>
            </a:r>
            <a:r>
              <a:rPr lang="de-DE" sz="1200" dirty="0">
                <a:solidFill>
                  <a:srgbClr val="67788A"/>
                </a:solidFill>
                <a:highlight>
                  <a:srgbClr val="FFFFFF"/>
                </a:highlight>
              </a:rPr>
              <a:t> </a:t>
            </a:r>
            <a:r>
              <a:rPr lang="de-DE" sz="1200" dirty="0" err="1">
                <a:solidFill>
                  <a:srgbClr val="67788A"/>
                </a:solidFill>
                <a:highlight>
                  <a:srgbClr val="FFFFFF"/>
                </a:highlight>
              </a:rPr>
              <a:t>shipments</a:t>
            </a:r>
            <a:r>
              <a:rPr lang="de-DE" sz="1200" dirty="0">
                <a:solidFill>
                  <a:srgbClr val="67788A"/>
                </a:solidFill>
                <a:highlight>
                  <a:srgbClr val="FFFFFF"/>
                </a:highlight>
              </a:rPr>
              <a:t> eine deutlich höhere Summe der Marge </a:t>
            </a:r>
            <a:r>
              <a:rPr lang="de-DE" sz="1200" dirty="0" err="1">
                <a:solidFill>
                  <a:srgbClr val="67788A"/>
                </a:solidFill>
                <a:highlight>
                  <a:srgbClr val="FFFFFF"/>
                </a:highlight>
              </a:rPr>
              <a:t>errreicht</a:t>
            </a:r>
            <a:r>
              <a:rPr lang="de-DE" sz="1200" dirty="0">
                <a:solidFill>
                  <a:srgbClr val="67788A"/>
                </a:solidFill>
                <a:highlight>
                  <a:srgbClr val="FFFFFF"/>
                </a:highlight>
              </a:rPr>
              <a:t> werden.</a:t>
            </a:r>
          </a:p>
          <a:p>
            <a:pPr marL="0" lvl="0" indent="0" algn="l" rtl="0">
              <a:spcBef>
                <a:spcPts val="0"/>
              </a:spcBef>
              <a:spcAft>
                <a:spcPts val="0"/>
              </a:spcAft>
              <a:buNone/>
            </a:pPr>
            <a:r>
              <a:rPr lang="de-DE" sz="1200" dirty="0">
                <a:solidFill>
                  <a:srgbClr val="67788A"/>
                </a:solidFill>
                <a:highlight>
                  <a:srgbClr val="FFFFFF"/>
                </a:highlight>
              </a:rPr>
              <a:t>- Bei der Fulfillment-Strategie </a:t>
            </a:r>
            <a:r>
              <a:rPr lang="de-DE" sz="1200" dirty="0" err="1">
                <a:solidFill>
                  <a:srgbClr val="67788A"/>
                </a:solidFill>
                <a:highlight>
                  <a:srgbClr val="FFFFFF"/>
                </a:highlight>
              </a:rPr>
              <a:t>fullTruck</a:t>
            </a:r>
            <a:r>
              <a:rPr lang="de-DE" sz="1200" dirty="0">
                <a:solidFill>
                  <a:srgbClr val="67788A"/>
                </a:solidFill>
                <a:highlight>
                  <a:srgbClr val="FFFFFF"/>
                </a:highlight>
              </a:rPr>
              <a:t> sind ca. 2/3 der </a:t>
            </a:r>
            <a:r>
              <a:rPr lang="de-DE" sz="1200" dirty="0" err="1">
                <a:solidFill>
                  <a:srgbClr val="67788A"/>
                </a:solidFill>
                <a:highlight>
                  <a:srgbClr val="FFFFFF"/>
                </a:highlight>
              </a:rPr>
              <a:t>Shipments</a:t>
            </a:r>
            <a:r>
              <a:rPr lang="de-DE" sz="1200" dirty="0">
                <a:solidFill>
                  <a:srgbClr val="67788A"/>
                </a:solidFill>
                <a:highlight>
                  <a:srgbClr val="FFFFFF"/>
                </a:highlight>
              </a:rPr>
              <a:t> aus </a:t>
            </a:r>
            <a:r>
              <a:rPr lang="de-DE" sz="1200" dirty="0" err="1">
                <a:solidFill>
                  <a:srgbClr val="67788A"/>
                </a:solidFill>
                <a:highlight>
                  <a:srgbClr val="FFFFFF"/>
                </a:highlight>
              </a:rPr>
              <a:t>custom</a:t>
            </a:r>
            <a:r>
              <a:rPr lang="de-DE" sz="1200" dirty="0">
                <a:solidFill>
                  <a:srgbClr val="67788A"/>
                </a:solidFill>
                <a:highlight>
                  <a:srgbClr val="FFFFFF"/>
                </a:highlight>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highlight>
                  <a:srgbClr val="FFFFFF"/>
                </a:highlight>
              </a:rPr>
            </a:br>
            <a:r>
              <a:rPr lang="de-DE" sz="1200" dirty="0">
                <a:solidFill>
                  <a:srgbClr val="67788A"/>
                </a:solidFill>
                <a:highlight>
                  <a:srgbClr val="FFFFFF"/>
                </a:highlight>
              </a:rPr>
              <a:t>Am profitabelsten ist der Transportauftrag von Bulk-Waren (doppelt so hoch wie bei </a:t>
            </a:r>
            <a:r>
              <a:rPr lang="de-DE" sz="1200" dirty="0" err="1">
                <a:solidFill>
                  <a:srgbClr val="67788A"/>
                </a:solidFill>
                <a:highlight>
                  <a:srgbClr val="FFFFFF"/>
                </a:highlight>
              </a:rPr>
              <a:t>Full</a:t>
            </a:r>
            <a:r>
              <a:rPr lang="de-DE" sz="1200" dirty="0">
                <a:solidFill>
                  <a:srgbClr val="67788A"/>
                </a:solidFill>
                <a:highlight>
                  <a:srgbClr val="FFFFFF"/>
                </a:highlight>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highlight>
                  <a:srgbClr val="FFFFFF"/>
                </a:highlight>
              </a:rPr>
              <a:t>Transportsnetze</a:t>
            </a:r>
            <a:r>
              <a:rPr lang="de-DE" sz="1200" dirty="0">
                <a:solidFill>
                  <a:srgbClr val="67788A"/>
                </a:solidFill>
                <a:highlight>
                  <a:srgbClr val="FFFFFF"/>
                </a:highlight>
              </a:rPr>
              <a:t> (Massengut ist </a:t>
            </a:r>
            <a:r>
              <a:rPr lang="de-DE" sz="1200" dirty="0" err="1">
                <a:solidFill>
                  <a:srgbClr val="67788A"/>
                </a:solidFill>
                <a:highlight>
                  <a:srgbClr val="FFFFFF"/>
                </a:highlight>
              </a:rPr>
              <a:t>branchenspezifisch,populäre</a:t>
            </a:r>
            <a:r>
              <a:rPr lang="de-DE" sz="1200" dirty="0">
                <a:solidFill>
                  <a:srgbClr val="67788A"/>
                </a:solidFill>
                <a:highlight>
                  <a:srgbClr val="FFFFFF"/>
                </a:highlight>
              </a:rPr>
              <a:t> Form von Transport in den Pharma- und Kosmetik-Industrie, Lebensmittelindustrie, Mineralölindustrie, Wasch- und Reinigungsmittel ,…)</a:t>
            </a:r>
            <a:br>
              <a:rPr lang="de-DE" sz="1200" dirty="0">
                <a:solidFill>
                  <a:srgbClr val="67788A"/>
                </a:solidFill>
                <a:highlight>
                  <a:srgbClr val="FFFFFF"/>
                </a:highlight>
              </a:rPr>
            </a:br>
            <a:r>
              <a:rPr lang="de-DE" sz="1200" dirty="0">
                <a:solidFill>
                  <a:srgbClr val="67788A"/>
                </a:solidFill>
                <a:highlight>
                  <a:srgbClr val="FFFFFF"/>
                </a:highlight>
              </a:rPr>
              <a:t>Mögliche Maßnahmen: Marketing-aktivitäten verbessern, bessere Konditionen für die Kunden gestalten,….</a:t>
            </a: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96756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7.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2" Type="http://schemas.openxmlformats.org/officeDocument/2006/relationships/notesSlide" Target="../notesSlides/notesSlide34.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7.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svg"/><Relationship Id="rId35"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
        <p:nvSpPr>
          <p:cNvPr id="2" name="Textfeld 1">
            <a:extLst>
              <a:ext uri="{FF2B5EF4-FFF2-40B4-BE49-F238E27FC236}">
                <a16:creationId xmlns:a16="http://schemas.microsoft.com/office/drawing/2014/main" id="{2B53BE85-ADB9-8145-8FB1-316C27BD05B0}"/>
              </a:ext>
            </a:extLst>
          </p:cNvPr>
          <p:cNvSpPr txBox="1"/>
          <p:nvPr/>
        </p:nvSpPr>
        <p:spPr>
          <a:xfrm>
            <a:off x="490654" y="1371600"/>
            <a:ext cx="2263697" cy="523220"/>
          </a:xfrm>
          <a:prstGeom prst="rect">
            <a:avLst/>
          </a:prstGeom>
          <a:noFill/>
        </p:spPr>
        <p:txBody>
          <a:bodyPr wrap="square" rtlCol="0">
            <a:spAutoFit/>
          </a:bodyPr>
          <a:lstStyle/>
          <a:p>
            <a:r>
              <a:rPr lang="de-DE" dirty="0"/>
              <a:t>#TODO OTD Grafik </a:t>
            </a:r>
          </a:p>
          <a:p>
            <a:r>
              <a:rPr lang="de-DE" dirty="0"/>
              <a:t># Dinh</a:t>
            </a:r>
          </a:p>
        </p:txBody>
      </p:sp>
    </p:spTree>
    <p:extLst>
      <p:ext uri="{BB962C8B-B14F-4D97-AF65-F5344CB8AC3E}">
        <p14:creationId xmlns:p14="http://schemas.microsoft.com/office/powerpoint/2010/main" val="55108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Präsentation </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6438"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667" y="2571675"/>
            <a:ext cx="1510978" cy="1510978"/>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3108543"/>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https://ec.europa.eu/eurostat/databrowser/view/ei_etea19_m/default/table?lang=en,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3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2430</Words>
  <Application>Microsoft Office PowerPoint</Application>
  <PresentationFormat>Bildschirmpräsentation (16:9)</PresentationFormat>
  <Paragraphs>438</Paragraphs>
  <Slides>37</Slides>
  <Notes>36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37</vt:i4>
      </vt:variant>
    </vt:vector>
  </HeadingPairs>
  <TitlesOfParts>
    <vt:vector size="42" baseType="lpstr">
      <vt:lpstr>Arial</vt:lpstr>
      <vt:lpstr>inter var</vt:lpstr>
      <vt:lpstr>Roboto</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Visuelle Exploration</vt:lpstr>
      <vt:lpstr>Kennzahlen und Reporting</vt:lpstr>
      <vt:lpstr>Kennzahlen und Reporting</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Trang</cp:lastModifiedBy>
  <cp:revision>144</cp:revision>
  <dcterms:modified xsi:type="dcterms:W3CDTF">2021-02-16T13:54:53Z</dcterms:modified>
</cp:coreProperties>
</file>